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685" r:id="rId2"/>
    <p:sldId id="1808" r:id="rId3"/>
    <p:sldId id="1798" r:id="rId4"/>
    <p:sldId id="1811" r:id="rId5"/>
    <p:sldId id="1810" r:id="rId6"/>
    <p:sldId id="1809" r:id="rId7"/>
    <p:sldId id="1788" r:id="rId8"/>
    <p:sldId id="1799" r:id="rId9"/>
    <p:sldId id="1552" r:id="rId10"/>
    <p:sldId id="1812" r:id="rId11"/>
    <p:sldId id="1822" r:id="rId12"/>
    <p:sldId id="1823" r:id="rId13"/>
    <p:sldId id="1582" r:id="rId14"/>
    <p:sldId id="1581" r:id="rId15"/>
    <p:sldId id="1554" r:id="rId16"/>
    <p:sldId id="1839" r:id="rId17"/>
    <p:sldId id="1814" r:id="rId18"/>
    <p:sldId id="1815" r:id="rId19"/>
    <p:sldId id="1824" r:id="rId20"/>
    <p:sldId id="1834" r:id="rId21"/>
    <p:sldId id="1462" r:id="rId22"/>
    <p:sldId id="1614" r:id="rId23"/>
    <p:sldId id="1610" r:id="rId24"/>
    <p:sldId id="1612" r:id="rId25"/>
    <p:sldId id="1449" r:id="rId26"/>
    <p:sldId id="1816" r:id="rId27"/>
    <p:sldId id="1817" r:id="rId28"/>
    <p:sldId id="1821" r:id="rId29"/>
    <p:sldId id="1849" r:id="rId30"/>
    <p:sldId id="1818" r:id="rId31"/>
    <p:sldId id="1819" r:id="rId32"/>
    <p:sldId id="1801" r:id="rId33"/>
    <p:sldId id="1858" r:id="rId34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83501" autoAdjust="0"/>
  </p:normalViewPr>
  <p:slideViewPr>
    <p:cSldViewPr>
      <p:cViewPr varScale="1">
        <p:scale>
          <a:sx n="126" d="100"/>
          <a:sy n="126" d="100"/>
        </p:scale>
        <p:origin x="11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2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 Hawking (2000): in response to a question about the way that science is developing, replied: “I think the next century will be the century of complexity”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9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5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8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6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3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0BDF7-026F-4B89-AE2F-24930E92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742950"/>
            <a:ext cx="8763000" cy="2514600"/>
          </a:xfrm>
        </p:spPr>
        <p:txBody>
          <a:bodyPr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700" b="1" dirty="0">
                <a:solidFill>
                  <a:srgbClr val="3333B2"/>
                </a:solidFill>
              </a:rPr>
              <a:t>The economy as a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chemeClr val="accent6">
                    <a:lumMod val="75000"/>
                  </a:schemeClr>
                </a:solidFill>
              </a:rPr>
              <a:t>Complex system</a:t>
            </a:r>
            <a:endParaRPr lang="nl-NL" sz="4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CBAF2A8-051F-4206-A6DF-4DF2CC2D51DE}"/>
              </a:ext>
            </a:extLst>
          </p:cNvPr>
          <p:cNvSpPr txBox="1">
            <a:spLocks/>
          </p:cNvSpPr>
          <p:nvPr/>
        </p:nvSpPr>
        <p:spPr bwMode="auto">
          <a:xfrm>
            <a:off x="190500" y="3409950"/>
            <a:ext cx="8763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400" b="1" dirty="0"/>
              <a:t>Pierre-Alexandre Balland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Utrecht University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Toulouse Artificial Intelligence Institute</a:t>
            </a:r>
          </a:p>
          <a:p>
            <a:pPr marL="0" indent="0">
              <a:buFontTx/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ESIR Group, European Commission</a:t>
            </a:r>
          </a:p>
          <a:p>
            <a:pPr marL="0" indent="0">
              <a:buFontTx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th Alive Graphs 1">
            <a:extLst>
              <a:ext uri="{FF2B5EF4-FFF2-40B4-BE49-F238E27FC236}">
                <a16:creationId xmlns:a16="http://schemas.microsoft.com/office/drawing/2014/main" id="{2785999F-2A4D-42EC-B481-C899C0A9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0050"/>
            <a:ext cx="9144000" cy="72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A9920-CE0D-43FF-849B-9117B864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Complex systems are highly unequal</a:t>
            </a:r>
            <a:endParaRPr lang="nl-N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CEB4D-4401-4BBA-9F4A-09C64905C777}"/>
              </a:ext>
            </a:extLst>
          </p:cNvPr>
          <p:cNvSpPr/>
          <p:nvPr/>
        </p:nvSpPr>
        <p:spPr>
          <a:xfrm>
            <a:off x="151559" y="4248150"/>
            <a:ext cx="8634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More complex societies are more unequal because large networks create extreme leverage</a:t>
            </a:r>
          </a:p>
        </p:txBody>
      </p:sp>
    </p:spTree>
    <p:extLst>
      <p:ext uri="{BB962C8B-B14F-4D97-AF65-F5344CB8AC3E}">
        <p14:creationId xmlns:p14="http://schemas.microsoft.com/office/powerpoint/2010/main" val="422709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A3648ACB-27B3-BBC9-CADB-A6B52268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0"/>
            <a:ext cx="6464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81915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product                                               space 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8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5EEEA-2612-46A9-8FA4-BD48358EA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8518" r="15833" b="5556"/>
          <a:stretch/>
        </p:blipFill>
        <p:spPr>
          <a:xfrm>
            <a:off x="1447800" y="57149"/>
            <a:ext cx="6767348" cy="49684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81915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technology                                           space 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6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1C349-4B92-4139-A559-BC0239E6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3DEB0-5E13-4F39-802D-5B4B5E6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US knowledge space prior to the AI revolution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AA479-F29A-4A24-B9BE-AEF90F79B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0000" b="5555"/>
          <a:stretch/>
        </p:blipFill>
        <p:spPr>
          <a:xfrm>
            <a:off x="228600" y="514350"/>
            <a:ext cx="8915400" cy="4343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3F8CDD-45C8-5E38-011B-1D075208D31C}"/>
              </a:ext>
            </a:extLst>
          </p:cNvPr>
          <p:cNvSpPr/>
          <p:nvPr/>
        </p:nvSpPr>
        <p:spPr>
          <a:xfrm>
            <a:off x="112295" y="4419600"/>
            <a:ext cx="8759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 (2021) </a:t>
            </a:r>
          </a:p>
          <a:p>
            <a:r>
              <a:rPr lang="nl-NL" sz="1600" dirty="0"/>
              <a:t>Report </a:t>
            </a:r>
            <a:r>
              <a:rPr lang="nl-NL" sz="1600" dirty="0" err="1"/>
              <a:t>for</a:t>
            </a:r>
            <a:r>
              <a:rPr lang="nl-NL" sz="1600" dirty="0"/>
              <a:t> DG </a:t>
            </a:r>
            <a:r>
              <a:rPr lang="nl-NL" sz="1600" dirty="0" err="1"/>
              <a:t>Grow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40116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1C349-4B92-4139-A559-BC0239E6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23DEB0-5E13-4F39-802D-5B4B5E6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EU knowledge space prior to the AI revolution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30BEB-CAD0-4A41-B755-CC6FCF49C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0000" b="5555"/>
          <a:stretch/>
        </p:blipFill>
        <p:spPr>
          <a:xfrm>
            <a:off x="228600" y="514350"/>
            <a:ext cx="8915400" cy="434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9932CB-7D5A-BF0D-2165-F6BB2D885CC2}"/>
              </a:ext>
            </a:extLst>
          </p:cNvPr>
          <p:cNvSpPr/>
          <p:nvPr/>
        </p:nvSpPr>
        <p:spPr>
          <a:xfrm>
            <a:off x="112295" y="4419600"/>
            <a:ext cx="8759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 (2021) </a:t>
            </a:r>
          </a:p>
          <a:p>
            <a:r>
              <a:rPr lang="nl-NL" sz="1600" dirty="0"/>
              <a:t>Report </a:t>
            </a:r>
            <a:r>
              <a:rPr lang="nl-NL" sz="1600" dirty="0" err="1"/>
              <a:t>for</a:t>
            </a:r>
            <a:r>
              <a:rPr lang="nl-NL" sz="1600" dirty="0"/>
              <a:t> DG </a:t>
            </a:r>
            <a:r>
              <a:rPr lang="nl-NL" sz="1600" dirty="0" err="1"/>
              <a:t>Grow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39505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The principle of relatedness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F86328B-AAFE-4913-AA36-AF0C0D2AA06D}"/>
              </a:ext>
            </a:extLst>
          </p:cNvPr>
          <p:cNvSpPr txBox="1">
            <a:spLocks/>
          </p:cNvSpPr>
          <p:nvPr/>
        </p:nvSpPr>
        <p:spPr bwMode="auto">
          <a:xfrm>
            <a:off x="4457700" y="1663238"/>
            <a:ext cx="4114800" cy="12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3333B2"/>
                </a:solidFill>
              </a:rPr>
              <a:t>The structure of the economy allows to predict its further evolution </a:t>
            </a:r>
          </a:p>
        </p:txBody>
      </p:sp>
      <p:pic>
        <p:nvPicPr>
          <p:cNvPr id="11266" name="Picture 2" descr="The Principle of Relatedness | SpringerLink">
            <a:extLst>
              <a:ext uri="{FF2B5EF4-FFF2-40B4-BE49-F238E27FC236}">
                <a16:creationId xmlns:a16="http://schemas.microsoft.com/office/drawing/2014/main" id="{76E648D7-1053-4742-B88E-66EC005F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819150"/>
            <a:ext cx="3240024" cy="28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9BD40-FBCD-4ECC-BF7E-47012555C28E}"/>
              </a:ext>
            </a:extLst>
          </p:cNvPr>
          <p:cNvSpPr/>
          <p:nvPr/>
        </p:nvSpPr>
        <p:spPr>
          <a:xfrm>
            <a:off x="163068" y="4050376"/>
            <a:ext cx="8752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Hidalgo, C., Balland, P.A., Boschma, R., </a:t>
            </a:r>
            <a:r>
              <a:rPr lang="nl-NL" sz="1600" dirty="0" err="1"/>
              <a:t>Delgado</a:t>
            </a:r>
            <a:r>
              <a:rPr lang="nl-NL" sz="1600" dirty="0"/>
              <a:t>, M., Feldman, M., Frenken, K., </a:t>
            </a:r>
            <a:r>
              <a:rPr lang="nl-NL" sz="1600" dirty="0" err="1"/>
              <a:t>Glaeser</a:t>
            </a:r>
            <a:r>
              <a:rPr lang="nl-NL" sz="1600" dirty="0"/>
              <a:t>, E., He, C., </a:t>
            </a:r>
            <a:r>
              <a:rPr lang="nl-NL" sz="1600" dirty="0" err="1"/>
              <a:t>Kogler</a:t>
            </a:r>
            <a:r>
              <a:rPr lang="nl-NL" sz="1600" dirty="0"/>
              <a:t>, D., Morrison, A., Neffke, F., </a:t>
            </a:r>
            <a:r>
              <a:rPr lang="nl-NL" sz="1600" dirty="0" err="1"/>
              <a:t>Rigby</a:t>
            </a:r>
            <a:r>
              <a:rPr lang="nl-NL" sz="1600" dirty="0"/>
              <a:t>, D., Stern, S., </a:t>
            </a:r>
            <a:r>
              <a:rPr lang="nl-NL" sz="1600" dirty="0" err="1"/>
              <a:t>Zheng</a:t>
            </a:r>
            <a:r>
              <a:rPr lang="nl-NL" sz="1600" dirty="0"/>
              <a:t>, S., </a:t>
            </a:r>
            <a:r>
              <a:rPr lang="nl-NL" sz="1600" dirty="0" err="1"/>
              <a:t>and</a:t>
            </a:r>
            <a:r>
              <a:rPr lang="nl-NL" sz="1600" dirty="0"/>
              <a:t> Zhu, S. (2018) </a:t>
            </a:r>
            <a:r>
              <a:rPr lang="nl-NL" sz="1600" b="1" dirty="0">
                <a:solidFill>
                  <a:srgbClr val="3333B2"/>
                </a:solidFill>
              </a:rPr>
              <a:t>The </a:t>
            </a:r>
            <a:r>
              <a:rPr lang="nl-NL" sz="1600" b="1" dirty="0" err="1">
                <a:solidFill>
                  <a:srgbClr val="3333B2"/>
                </a:solidFill>
              </a:rPr>
              <a:t>Principle</a:t>
            </a:r>
            <a:r>
              <a:rPr lang="nl-NL" sz="1600" b="1" dirty="0">
                <a:solidFill>
                  <a:srgbClr val="3333B2"/>
                </a:solidFill>
              </a:rPr>
              <a:t> of Relatedness</a:t>
            </a:r>
            <a:r>
              <a:rPr lang="nl-NL" sz="1600" dirty="0"/>
              <a:t>, </a:t>
            </a:r>
            <a:r>
              <a:rPr lang="nl-NL" sz="1600" i="1" dirty="0" err="1"/>
              <a:t>Unifying</a:t>
            </a:r>
            <a:r>
              <a:rPr lang="nl-NL" sz="1600" i="1" dirty="0"/>
              <a:t> </a:t>
            </a:r>
            <a:r>
              <a:rPr lang="nl-NL" sz="1600" i="1" dirty="0" err="1"/>
              <a:t>Themes</a:t>
            </a:r>
            <a:r>
              <a:rPr lang="nl-NL" sz="1600" i="1" dirty="0"/>
              <a:t> in Complex Systems </a:t>
            </a:r>
            <a:r>
              <a:rPr lang="nl-NL" sz="1600" dirty="0"/>
              <a:t>(IX): 451-457</a:t>
            </a:r>
          </a:p>
        </p:txBody>
      </p:sp>
    </p:spTree>
    <p:extLst>
      <p:ext uri="{BB962C8B-B14F-4D97-AF65-F5344CB8AC3E}">
        <p14:creationId xmlns:p14="http://schemas.microsoft.com/office/powerpoint/2010/main" val="118919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299D78-0B0B-29A1-979C-AD17577A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1614"/>
            <a:ext cx="7315200" cy="517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AA64E-04C2-5B62-0CCA-3A611086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71750"/>
            <a:ext cx="29007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Smart Investment Framework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2E19A-112B-444A-9888-48E2189FE901}"/>
              </a:ext>
            </a:extLst>
          </p:cNvPr>
          <p:cNvCxnSpPr/>
          <p:nvPr/>
        </p:nvCxnSpPr>
        <p:spPr>
          <a:xfrm flipV="1">
            <a:off x="1295400" y="876487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40F700-1CA8-4827-9C59-809AAE3BB354}"/>
              </a:ext>
            </a:extLst>
          </p:cNvPr>
          <p:cNvCxnSpPr/>
          <p:nvPr/>
        </p:nvCxnSpPr>
        <p:spPr>
          <a:xfrm>
            <a:off x="1295400" y="4072970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F5DC33-2898-4AAA-A008-84B36787F180}"/>
              </a:ext>
            </a:extLst>
          </p:cNvPr>
          <p:cNvSpPr/>
          <p:nvPr/>
        </p:nvSpPr>
        <p:spPr>
          <a:xfrm>
            <a:off x="1295400" y="4149170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2992A-F4D5-4CC5-ABE1-4A821AB07418}"/>
              </a:ext>
            </a:extLst>
          </p:cNvPr>
          <p:cNvSpPr/>
          <p:nvPr/>
        </p:nvSpPr>
        <p:spPr>
          <a:xfrm>
            <a:off x="533400" y="671943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238F71-808F-4183-B95B-76E9FA766475}"/>
              </a:ext>
            </a:extLst>
          </p:cNvPr>
          <p:cNvCxnSpPr/>
          <p:nvPr/>
        </p:nvCxnSpPr>
        <p:spPr>
          <a:xfrm>
            <a:off x="1295400" y="2474729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4F2D4C-01BF-49D8-935A-0E10DC3E56CD}"/>
              </a:ext>
            </a:extLst>
          </p:cNvPr>
          <p:cNvCxnSpPr/>
          <p:nvPr/>
        </p:nvCxnSpPr>
        <p:spPr>
          <a:xfrm>
            <a:off x="4572001" y="876487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110AF-C173-4266-86F5-4C00D10217AE}"/>
              </a:ext>
            </a:extLst>
          </p:cNvPr>
          <p:cNvSpPr/>
          <p:nvPr/>
        </p:nvSpPr>
        <p:spPr>
          <a:xfrm>
            <a:off x="1371599" y="1101170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86D5FC-259B-4A49-9741-0F520460D6DF}"/>
              </a:ext>
            </a:extLst>
          </p:cNvPr>
          <p:cNvSpPr/>
          <p:nvPr/>
        </p:nvSpPr>
        <p:spPr>
          <a:xfrm>
            <a:off x="1371598" y="2777570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72482B-1C07-4CC1-B8D6-9DF9E7253133}"/>
              </a:ext>
            </a:extLst>
          </p:cNvPr>
          <p:cNvSpPr/>
          <p:nvPr/>
        </p:nvSpPr>
        <p:spPr>
          <a:xfrm>
            <a:off x="4800600" y="1101170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7A850-C2CB-4990-B4EF-0A5021337D11}"/>
              </a:ext>
            </a:extLst>
          </p:cNvPr>
          <p:cNvSpPr/>
          <p:nvPr/>
        </p:nvSpPr>
        <p:spPr>
          <a:xfrm>
            <a:off x="4800599" y="2777570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45A06-4391-4C38-9CD1-6B870A458024}"/>
              </a:ext>
            </a:extLst>
          </p:cNvPr>
          <p:cNvSpPr/>
          <p:nvPr/>
        </p:nvSpPr>
        <p:spPr>
          <a:xfrm>
            <a:off x="281940" y="4610100"/>
            <a:ext cx="859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Balland, P.A., Boschma, R., Crespo, J. and Rigby, D. (2019) Smart Specialization policy in the EU: Relatedness, Knowledge Complexity and Regional Diversification, Regional Studies, 53 (9): 1252-1268</a:t>
            </a:r>
            <a:endParaRPr lang="nl-NL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93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FFA80-01D1-4D0E-A577-6388C167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case of the Toulouse region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9D84-D891-478E-A5A4-31A27C05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7" y="709901"/>
            <a:ext cx="7240419" cy="35086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C72A0F-AE81-4A2A-9DCF-121EDB167CC9}"/>
              </a:ext>
            </a:extLst>
          </p:cNvPr>
          <p:cNvCxnSpPr/>
          <p:nvPr/>
        </p:nvCxnSpPr>
        <p:spPr>
          <a:xfrm flipV="1">
            <a:off x="480538" y="1075479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791F63-22D1-4351-BD24-032030F378B7}"/>
              </a:ext>
            </a:extLst>
          </p:cNvPr>
          <p:cNvSpPr/>
          <p:nvPr/>
        </p:nvSpPr>
        <p:spPr>
          <a:xfrm>
            <a:off x="480538" y="4348162"/>
            <a:ext cx="622887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058D7-3B19-456D-9400-F404E158F1CB}"/>
              </a:ext>
            </a:extLst>
          </p:cNvPr>
          <p:cNvSpPr/>
          <p:nvPr/>
        </p:nvSpPr>
        <p:spPr>
          <a:xfrm>
            <a:off x="-22860" y="913264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43B73-2535-4A09-81D7-9215A2B7DEC8}"/>
              </a:ext>
            </a:extLst>
          </p:cNvPr>
          <p:cNvCxnSpPr>
            <a:cxnSpLocks/>
          </p:cNvCxnSpPr>
          <p:nvPr/>
        </p:nvCxnSpPr>
        <p:spPr>
          <a:xfrm flipV="1">
            <a:off x="508161" y="4242208"/>
            <a:ext cx="6807039" cy="114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876FF-2AF5-45C9-AD4E-49BB926851BD}"/>
              </a:ext>
            </a:extLst>
          </p:cNvPr>
          <p:cNvCxnSpPr>
            <a:cxnSpLocks/>
          </p:cNvCxnSpPr>
          <p:nvPr/>
        </p:nvCxnSpPr>
        <p:spPr>
          <a:xfrm flipH="1">
            <a:off x="5052537" y="1782085"/>
            <a:ext cx="457201" cy="457200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F62170-8F86-4B2F-A43E-D6D193F79B93}"/>
              </a:ext>
            </a:extLst>
          </p:cNvPr>
          <p:cNvSpPr txBox="1"/>
          <p:nvPr/>
        </p:nvSpPr>
        <p:spPr>
          <a:xfrm>
            <a:off x="4595337" y="2158462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Electrical plane</a:t>
            </a:r>
            <a:endParaRPr lang="nl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A48AA-6A36-4899-8033-E8B1FF38B7A3}"/>
              </a:ext>
            </a:extLst>
          </p:cNvPr>
          <p:cNvCxnSpPr>
            <a:cxnSpLocks/>
          </p:cNvCxnSpPr>
          <p:nvPr/>
        </p:nvCxnSpPr>
        <p:spPr>
          <a:xfrm flipH="1">
            <a:off x="7492356" y="1815641"/>
            <a:ext cx="1" cy="34282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281A18-0AE7-4D1B-BB8F-C3675CA151A8}"/>
              </a:ext>
            </a:extLst>
          </p:cNvPr>
          <p:cNvSpPr txBox="1"/>
          <p:nvPr/>
        </p:nvSpPr>
        <p:spPr>
          <a:xfrm>
            <a:off x="6898705" y="2158461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Biotherapies</a:t>
            </a:r>
            <a:endParaRPr lang="nl-NL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7FA4ED-7A07-44C2-96B1-5B677AAE1D3F}"/>
              </a:ext>
            </a:extLst>
          </p:cNvPr>
          <p:cNvCxnSpPr>
            <a:cxnSpLocks/>
          </p:cNvCxnSpPr>
          <p:nvPr/>
        </p:nvCxnSpPr>
        <p:spPr>
          <a:xfrm flipH="1" flipV="1">
            <a:off x="7109938" y="1075479"/>
            <a:ext cx="17366" cy="554206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0A4A76-B676-4719-848F-5A35F4806131}"/>
              </a:ext>
            </a:extLst>
          </p:cNvPr>
          <p:cNvSpPr txBox="1"/>
          <p:nvPr/>
        </p:nvSpPr>
        <p:spPr>
          <a:xfrm>
            <a:off x="6538438" y="81755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Oncology</a:t>
            </a:r>
            <a:endParaRPr lang="nl-NL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AF7742-C6C4-42FD-8C5A-5EFB9B01F9F7}"/>
              </a:ext>
            </a:extLst>
          </p:cNvPr>
          <p:cNvCxnSpPr>
            <a:cxnSpLocks/>
          </p:cNvCxnSpPr>
          <p:nvPr/>
        </p:nvCxnSpPr>
        <p:spPr>
          <a:xfrm flipV="1">
            <a:off x="4823938" y="929673"/>
            <a:ext cx="457199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A7F67B-D3FA-46CC-8EE7-B97C7903D2BB}"/>
              </a:ext>
            </a:extLst>
          </p:cNvPr>
          <p:cNvSpPr txBox="1"/>
          <p:nvPr/>
        </p:nvSpPr>
        <p:spPr>
          <a:xfrm>
            <a:off x="5136357" y="663382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Embedded Systems</a:t>
            </a:r>
            <a:endParaRPr lang="nl-NL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6A2100-A106-40C6-8CCB-EF2B671DDB47}"/>
              </a:ext>
            </a:extLst>
          </p:cNvPr>
          <p:cNvCxnSpPr>
            <a:cxnSpLocks/>
          </p:cNvCxnSpPr>
          <p:nvPr/>
        </p:nvCxnSpPr>
        <p:spPr>
          <a:xfrm>
            <a:off x="3328050" y="3074114"/>
            <a:ext cx="467188" cy="191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8A4B3A-2F23-46FD-A146-0DBAD8FC2701}"/>
              </a:ext>
            </a:extLst>
          </p:cNvPr>
          <p:cNvSpPr txBox="1"/>
          <p:nvPr/>
        </p:nvSpPr>
        <p:spPr>
          <a:xfrm>
            <a:off x="3757137" y="315353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Geosciences</a:t>
            </a:r>
            <a:endParaRPr lang="nl-NL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D5CC7F-6957-403A-8FAF-6B6BDE207923}"/>
              </a:ext>
            </a:extLst>
          </p:cNvPr>
          <p:cNvCxnSpPr>
            <a:cxnSpLocks/>
          </p:cNvCxnSpPr>
          <p:nvPr/>
        </p:nvCxnSpPr>
        <p:spPr>
          <a:xfrm flipH="1" flipV="1">
            <a:off x="1566864" y="960907"/>
            <a:ext cx="304800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A62930-0FD3-4345-A509-565042C6AA84}"/>
              </a:ext>
            </a:extLst>
          </p:cNvPr>
          <p:cNvSpPr txBox="1"/>
          <p:nvPr/>
        </p:nvSpPr>
        <p:spPr>
          <a:xfrm>
            <a:off x="671991" y="815802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Batteries</a:t>
            </a:r>
            <a:endParaRPr lang="nl-NL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89B89-2A43-44CA-922A-0E1BE321D3B5}"/>
              </a:ext>
            </a:extLst>
          </p:cNvPr>
          <p:cNvSpPr txBox="1"/>
          <p:nvPr/>
        </p:nvSpPr>
        <p:spPr>
          <a:xfrm>
            <a:off x="333964" y="2038486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Composites materials</a:t>
            </a:r>
            <a:endParaRPr lang="nl-NL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53F5-274A-4BE3-8F57-C350BEBE52F0}"/>
              </a:ext>
            </a:extLst>
          </p:cNvPr>
          <p:cNvCxnSpPr>
            <a:cxnSpLocks/>
          </p:cNvCxnSpPr>
          <p:nvPr/>
        </p:nvCxnSpPr>
        <p:spPr>
          <a:xfrm flipH="1">
            <a:off x="1312967" y="2239284"/>
            <a:ext cx="253897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5029DE0-7589-4C26-9329-706A5ED577AD}"/>
              </a:ext>
            </a:extLst>
          </p:cNvPr>
          <p:cNvSpPr txBox="1"/>
          <p:nvPr/>
        </p:nvSpPr>
        <p:spPr>
          <a:xfrm>
            <a:off x="728664" y="271958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Off-shore wind turbines</a:t>
            </a:r>
            <a:endParaRPr lang="nl-NL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3DAE5-1CCE-4FAE-A9AE-73C052755B52}"/>
              </a:ext>
            </a:extLst>
          </p:cNvPr>
          <p:cNvCxnSpPr>
            <a:cxnSpLocks/>
          </p:cNvCxnSpPr>
          <p:nvPr/>
        </p:nvCxnSpPr>
        <p:spPr>
          <a:xfrm flipV="1">
            <a:off x="553413" y="2894817"/>
            <a:ext cx="352051" cy="55597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4597EB-58BB-432E-BE7F-962E75722576}"/>
              </a:ext>
            </a:extLst>
          </p:cNvPr>
          <p:cNvCxnSpPr>
            <a:cxnSpLocks/>
          </p:cNvCxnSpPr>
          <p:nvPr/>
        </p:nvCxnSpPr>
        <p:spPr>
          <a:xfrm flipH="1">
            <a:off x="4184213" y="1981991"/>
            <a:ext cx="1" cy="453469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DC9B81-6644-4A87-B6BC-7E66B7AD4776}"/>
              </a:ext>
            </a:extLst>
          </p:cNvPr>
          <p:cNvSpPr txBox="1"/>
          <p:nvPr/>
        </p:nvSpPr>
        <p:spPr>
          <a:xfrm>
            <a:off x="3612713" y="2375664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Protein of the future</a:t>
            </a:r>
            <a:endParaRPr lang="nl-NL" sz="1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A69343-EB8B-4A5F-869D-09F97AF0363F}"/>
              </a:ext>
            </a:extLst>
          </p:cNvPr>
          <p:cNvCxnSpPr>
            <a:cxnSpLocks/>
          </p:cNvCxnSpPr>
          <p:nvPr/>
        </p:nvCxnSpPr>
        <p:spPr>
          <a:xfrm flipV="1">
            <a:off x="2995137" y="1221628"/>
            <a:ext cx="258131" cy="78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CB13464-375B-40BD-9DA4-0D92F405CDF8}"/>
              </a:ext>
            </a:extLst>
          </p:cNvPr>
          <p:cNvSpPr txBox="1"/>
          <p:nvPr/>
        </p:nvSpPr>
        <p:spPr>
          <a:xfrm>
            <a:off x="3179679" y="1055058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Smart grids</a:t>
            </a:r>
            <a:endParaRPr lang="nl-NL" sz="12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1600878-A302-4504-BCF6-8964E77F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031" y="3292037"/>
            <a:ext cx="1651644" cy="1848218"/>
          </a:xfrm>
          <a:prstGeom prst="rect">
            <a:avLst/>
          </a:prstGeom>
        </p:spPr>
      </p:pic>
      <p:pic>
        <p:nvPicPr>
          <p:cNvPr id="1028" name="Picture 4" descr="Map of France showing the sample collection site. a Toulouse, indicated...  | Download Scientific Diagram">
            <a:extLst>
              <a:ext uri="{FF2B5EF4-FFF2-40B4-BE49-F238E27FC236}">
                <a16:creationId xmlns:a16="http://schemas.microsoft.com/office/drawing/2014/main" id="{EEFD1E25-2B13-43EF-A414-F6AC4F06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 r="54665" b="5586"/>
          <a:stretch/>
        </p:blipFill>
        <p:spPr bwMode="auto">
          <a:xfrm>
            <a:off x="8065672" y="0"/>
            <a:ext cx="1087844" cy="13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1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1DB242-46DC-CE8F-601A-673E9D197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622BF-0B9D-0851-F011-19F4DF2D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C2C1-F5CC-54AE-EBEA-679084A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84"/>
            <a:ext cx="9144000" cy="49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2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Century of Complexity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76399-7B01-4489-B442-29146B7A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350"/>
            <a:ext cx="4150666" cy="2251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0646A-B8F4-435B-BCF3-BF0AB4C35400}"/>
              </a:ext>
            </a:extLst>
          </p:cNvPr>
          <p:cNvSpPr txBox="1"/>
          <p:nvPr/>
        </p:nvSpPr>
        <p:spPr>
          <a:xfrm>
            <a:off x="7883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2021’s Physics Nobel Prize is about Complexity Science 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23478-23E7-4ED2-B12C-8B2E51A83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55"/>
          <a:stretch/>
        </p:blipFill>
        <p:spPr>
          <a:xfrm>
            <a:off x="228600" y="3942471"/>
            <a:ext cx="2286000" cy="121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AFC49-C79D-44B0-99D6-4CE7ECF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910939"/>
            <a:ext cx="1254082" cy="1218645"/>
          </a:xfrm>
          <a:prstGeom prst="rect">
            <a:avLst/>
          </a:prstGeom>
        </p:spPr>
      </p:pic>
      <p:pic>
        <p:nvPicPr>
          <p:cNvPr id="1026" name="Picture 2" descr="Google PageRank® Patent Print – Retro Patents">
            <a:extLst>
              <a:ext uri="{FF2B5EF4-FFF2-40B4-BE49-F238E27FC236}">
                <a16:creationId xmlns:a16="http://schemas.microsoft.com/office/drawing/2014/main" id="{8ED40F63-1C16-4B6D-A1A5-48D4B97C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37" y="1657350"/>
            <a:ext cx="2335844" cy="350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89CF7-8848-4554-A1FC-87CDE4192C07}"/>
              </a:ext>
            </a:extLst>
          </p:cNvPr>
          <p:cNvSpPr txBox="1"/>
          <p:nvPr/>
        </p:nvSpPr>
        <p:spPr>
          <a:xfrm>
            <a:off x="4457700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AI applications extract information from complex network structures </a:t>
            </a:r>
            <a:endParaRPr lang="nl-NL" dirty="0"/>
          </a:p>
        </p:txBody>
      </p:sp>
      <p:pic>
        <p:nvPicPr>
          <p:cNvPr id="17" name="Picture 10" descr="Netflix ‒ Applications sur Google Play">
            <a:extLst>
              <a:ext uri="{FF2B5EF4-FFF2-40B4-BE49-F238E27FC236}">
                <a16:creationId xmlns:a16="http://schemas.microsoft.com/office/drawing/2014/main" id="{E3D4AF06-2755-4836-BA4F-430EEE0C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52" y="1654066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Google lance YouTube Music et intègre désormais un service Premium">
            <a:extLst>
              <a:ext uri="{FF2B5EF4-FFF2-40B4-BE49-F238E27FC236}">
                <a16:creationId xmlns:a16="http://schemas.microsoft.com/office/drawing/2014/main" id="{A26AF0ED-8C23-44C4-934E-3CF27E6D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0247" r="24277" b="25308"/>
          <a:stretch/>
        </p:blipFill>
        <p:spPr bwMode="auto">
          <a:xfrm>
            <a:off x="7630884" y="3360915"/>
            <a:ext cx="1081936" cy="4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potify Premium. Gratuit pendant 3 mois - Spotify (FR)">
            <a:extLst>
              <a:ext uri="{FF2B5EF4-FFF2-40B4-BE49-F238E27FC236}">
                <a16:creationId xmlns:a16="http://schemas.microsoft.com/office/drawing/2014/main" id="{2FDCF370-DC42-47B9-9608-D6C1653DC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7551143" y="4045322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0CCB8991-EE39-4430-904A-AF6A7AA3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52" y="2504063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200 astuces pour maîtriser Google">
            <a:extLst>
              <a:ext uri="{FF2B5EF4-FFF2-40B4-BE49-F238E27FC236}">
                <a16:creationId xmlns:a16="http://schemas.microsoft.com/office/drawing/2014/main" id="{49F1ACC8-8310-41C4-B6DC-B58C1831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7683938" y="4729729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46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CB919A-C5DD-40EC-9C7F-F5F069BA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900"/>
            <a:ext cx="8534400" cy="4620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63352-C706-47A4-89E3-D4E3F19B3EC1}"/>
              </a:ext>
            </a:extLst>
          </p:cNvPr>
          <p:cNvSpPr/>
          <p:nvPr/>
        </p:nvSpPr>
        <p:spPr>
          <a:xfrm>
            <a:off x="0" y="4838383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Uhlbach, W., Balland, P.A. &amp;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Scherngell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T. (2022); Industry and Innovation, 29 (4): 511-532.</a:t>
            </a:r>
            <a:endParaRPr lang="nl-NL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57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Complex activities concentrate in large cities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E56B96-03B2-47E0-90FA-EFFC67B0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84" y="666750"/>
            <a:ext cx="5448299" cy="315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163068" y="4142799"/>
            <a:ext cx="8752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P.A., </a:t>
            </a:r>
            <a:r>
              <a:rPr lang="nl-NL" sz="1600" dirty="0" err="1"/>
              <a:t>Jara-Figueroa</a:t>
            </a:r>
            <a:r>
              <a:rPr lang="nl-NL" sz="1600" dirty="0"/>
              <a:t>, C., </a:t>
            </a:r>
            <a:r>
              <a:rPr lang="nl-NL" sz="1600" dirty="0" err="1"/>
              <a:t>Petralia</a:t>
            </a:r>
            <a:r>
              <a:rPr lang="nl-NL" sz="1600" dirty="0"/>
              <a:t>, S., Steijn, M., </a:t>
            </a:r>
            <a:r>
              <a:rPr lang="nl-NL" sz="1600" dirty="0" err="1"/>
              <a:t>Rigby</a:t>
            </a:r>
            <a:r>
              <a:rPr lang="nl-NL" sz="1600" dirty="0"/>
              <a:t>, D., </a:t>
            </a:r>
            <a:r>
              <a:rPr lang="nl-NL" sz="1600" dirty="0" err="1"/>
              <a:t>and</a:t>
            </a:r>
            <a:r>
              <a:rPr lang="nl-NL" sz="1600" dirty="0"/>
              <a:t> Hidalgo, C. (2020) Complex </a:t>
            </a:r>
            <a:r>
              <a:rPr lang="nl-NL" sz="1600" dirty="0" err="1"/>
              <a:t>Economic</a:t>
            </a:r>
            <a:r>
              <a:rPr lang="nl-NL" sz="1600" dirty="0"/>
              <a:t> </a:t>
            </a:r>
            <a:r>
              <a:rPr lang="nl-NL" sz="1600" dirty="0" err="1"/>
              <a:t>Activities</a:t>
            </a:r>
            <a:r>
              <a:rPr lang="nl-NL" sz="1600" dirty="0"/>
              <a:t> </a:t>
            </a:r>
            <a:r>
              <a:rPr lang="nl-NL" sz="1600" dirty="0" err="1"/>
              <a:t>Concentrate</a:t>
            </a:r>
            <a:r>
              <a:rPr lang="nl-NL" sz="1600" dirty="0"/>
              <a:t> in Large </a:t>
            </a:r>
            <a:r>
              <a:rPr lang="nl-NL" sz="1600" dirty="0" err="1"/>
              <a:t>Cities</a:t>
            </a:r>
            <a:r>
              <a:rPr lang="nl-NL" sz="1600" dirty="0"/>
              <a:t>, </a:t>
            </a:r>
            <a:r>
              <a:rPr lang="nl-NL" sz="1600" i="1" dirty="0"/>
              <a:t>Nature Human </a:t>
            </a:r>
            <a:r>
              <a:rPr lang="nl-NL" sz="1600" i="1" dirty="0" err="1"/>
              <a:t>Behavior</a:t>
            </a:r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4171036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B914B-BE37-42F0-98C0-69BDD08D9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95350"/>
            <a:ext cx="4724400" cy="37407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Complex activities concentrate in large cities</a:t>
            </a:r>
          </a:p>
        </p:txBody>
      </p:sp>
    </p:spTree>
    <p:extLst>
      <p:ext uri="{BB962C8B-B14F-4D97-AF65-F5344CB8AC3E}">
        <p14:creationId xmlns:p14="http://schemas.microsoft.com/office/powerpoint/2010/main" val="1529449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Complex activities concentrate in large cities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163068" y="4142799"/>
            <a:ext cx="8752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P.A., </a:t>
            </a:r>
            <a:r>
              <a:rPr lang="nl-NL" sz="1600" dirty="0" err="1"/>
              <a:t>Jara-Figueroa</a:t>
            </a:r>
            <a:r>
              <a:rPr lang="nl-NL" sz="1600" dirty="0"/>
              <a:t>, C., </a:t>
            </a:r>
            <a:r>
              <a:rPr lang="nl-NL" sz="1600" dirty="0" err="1"/>
              <a:t>Petralia</a:t>
            </a:r>
            <a:r>
              <a:rPr lang="nl-NL" sz="1600" dirty="0"/>
              <a:t>, S., Steijn, M., </a:t>
            </a:r>
            <a:r>
              <a:rPr lang="nl-NL" sz="1600" dirty="0" err="1"/>
              <a:t>Rigby</a:t>
            </a:r>
            <a:r>
              <a:rPr lang="nl-NL" sz="1600" dirty="0"/>
              <a:t>, D., </a:t>
            </a:r>
            <a:r>
              <a:rPr lang="nl-NL" sz="1600" dirty="0" err="1"/>
              <a:t>and</a:t>
            </a:r>
            <a:r>
              <a:rPr lang="nl-NL" sz="1600" dirty="0"/>
              <a:t> Hidalgo, C. (2020) Complex </a:t>
            </a:r>
            <a:r>
              <a:rPr lang="nl-NL" sz="1600" dirty="0" err="1"/>
              <a:t>Economic</a:t>
            </a:r>
            <a:r>
              <a:rPr lang="nl-NL" sz="1600" dirty="0"/>
              <a:t> </a:t>
            </a:r>
            <a:r>
              <a:rPr lang="nl-NL" sz="1600" dirty="0" err="1"/>
              <a:t>Activities</a:t>
            </a:r>
            <a:r>
              <a:rPr lang="nl-NL" sz="1600" dirty="0"/>
              <a:t> </a:t>
            </a:r>
            <a:r>
              <a:rPr lang="nl-NL" sz="1600" dirty="0" err="1"/>
              <a:t>Concentrate</a:t>
            </a:r>
            <a:r>
              <a:rPr lang="nl-NL" sz="1600" dirty="0"/>
              <a:t> in Large </a:t>
            </a:r>
            <a:r>
              <a:rPr lang="nl-NL" sz="1600" dirty="0" err="1"/>
              <a:t>Cities</a:t>
            </a:r>
            <a:r>
              <a:rPr lang="nl-NL" sz="1600" dirty="0"/>
              <a:t>, </a:t>
            </a:r>
            <a:r>
              <a:rPr lang="nl-NL" sz="1600" i="1" dirty="0"/>
              <a:t>Nature Human </a:t>
            </a:r>
            <a:r>
              <a:rPr lang="nl-NL" sz="1600" i="1" dirty="0" err="1"/>
              <a:t>Behavior</a:t>
            </a:r>
            <a:endParaRPr lang="nl-NL" sz="1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3DF65-5555-4A48-B0D7-5C0B1D22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47750"/>
            <a:ext cx="7391400" cy="25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16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Complex activities concentrate in large cities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163068" y="4142799"/>
            <a:ext cx="8752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Balland, P.A., </a:t>
            </a:r>
            <a:r>
              <a:rPr lang="nl-NL" sz="1600" dirty="0" err="1"/>
              <a:t>Jara-Figueroa</a:t>
            </a:r>
            <a:r>
              <a:rPr lang="nl-NL" sz="1600" dirty="0"/>
              <a:t>, C., </a:t>
            </a:r>
            <a:r>
              <a:rPr lang="nl-NL" sz="1600" dirty="0" err="1"/>
              <a:t>Petralia</a:t>
            </a:r>
            <a:r>
              <a:rPr lang="nl-NL" sz="1600" dirty="0"/>
              <a:t>, S., Steijn, M., </a:t>
            </a:r>
            <a:r>
              <a:rPr lang="nl-NL" sz="1600" dirty="0" err="1"/>
              <a:t>Rigby</a:t>
            </a:r>
            <a:r>
              <a:rPr lang="nl-NL" sz="1600" dirty="0"/>
              <a:t>, D., </a:t>
            </a:r>
            <a:r>
              <a:rPr lang="nl-NL" sz="1600" dirty="0" err="1"/>
              <a:t>and</a:t>
            </a:r>
            <a:r>
              <a:rPr lang="nl-NL" sz="1600" dirty="0"/>
              <a:t> Hidalgo, C. (2020) Complex </a:t>
            </a:r>
            <a:r>
              <a:rPr lang="nl-NL" sz="1600" dirty="0" err="1"/>
              <a:t>Economic</a:t>
            </a:r>
            <a:r>
              <a:rPr lang="nl-NL" sz="1600" dirty="0"/>
              <a:t> </a:t>
            </a:r>
            <a:r>
              <a:rPr lang="nl-NL" sz="1600" dirty="0" err="1"/>
              <a:t>Activities</a:t>
            </a:r>
            <a:r>
              <a:rPr lang="nl-NL" sz="1600" dirty="0"/>
              <a:t> </a:t>
            </a:r>
            <a:r>
              <a:rPr lang="nl-NL" sz="1600" dirty="0" err="1"/>
              <a:t>Concentrate</a:t>
            </a:r>
            <a:r>
              <a:rPr lang="nl-NL" sz="1600" dirty="0"/>
              <a:t> in Large </a:t>
            </a:r>
            <a:r>
              <a:rPr lang="nl-NL" sz="1600" dirty="0" err="1"/>
              <a:t>Cities</a:t>
            </a:r>
            <a:r>
              <a:rPr lang="nl-NL" sz="1600" dirty="0"/>
              <a:t>, </a:t>
            </a:r>
            <a:r>
              <a:rPr lang="nl-NL" sz="1600" i="1" dirty="0"/>
              <a:t>Nature Human </a:t>
            </a:r>
            <a:r>
              <a:rPr lang="nl-NL" sz="1600" i="1" dirty="0" err="1"/>
              <a:t>Behavior</a:t>
            </a:r>
            <a:endParaRPr lang="nl-NL" sz="16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E7F2E-D7DD-434D-9B47-F3AE04E8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7750"/>
            <a:ext cx="7086600" cy="27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45011" y="426547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8998899">
            <a:off x="3761806" y="2303445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FB1B43-0694-42B4-8B19-20D62FCD228C}"/>
              </a:ext>
            </a:extLst>
          </p:cNvPr>
          <p:cNvSpPr txBox="1">
            <a:spLocks/>
          </p:cNvSpPr>
          <p:nvPr/>
        </p:nvSpPr>
        <p:spPr bwMode="auto">
          <a:xfrm>
            <a:off x="1092612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Consumption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Flatter</a:t>
            </a:r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BA262F3-7A34-46DF-B946-1522EA25A05F}"/>
              </a:ext>
            </a:extLst>
          </p:cNvPr>
          <p:cNvSpPr txBox="1">
            <a:spLocks/>
          </p:cNvSpPr>
          <p:nvPr/>
        </p:nvSpPr>
        <p:spPr bwMode="auto">
          <a:xfrm>
            <a:off x="5430796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Production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Spikier</a:t>
            </a:r>
            <a:endParaRPr lang="en-US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95F239-1DAF-45FA-854F-8B7B7A4EFBA6}"/>
              </a:ext>
            </a:extLst>
          </p:cNvPr>
          <p:cNvSpPr/>
          <p:nvPr/>
        </p:nvSpPr>
        <p:spPr>
          <a:xfrm>
            <a:off x="5529856" y="426546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6">
            <a:extLst>
              <a:ext uri="{FF2B5EF4-FFF2-40B4-BE49-F238E27FC236}">
                <a16:creationId xmlns:a16="http://schemas.microsoft.com/office/drawing/2014/main" id="{E8E26CCD-EB97-4029-8261-0BAA4AB5529E}"/>
              </a:ext>
            </a:extLst>
          </p:cNvPr>
          <p:cNvSpPr/>
          <p:nvPr/>
        </p:nvSpPr>
        <p:spPr>
          <a:xfrm rot="2880901">
            <a:off x="4905452" y="2300429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8B75E-E62B-4A31-BE99-ED5245BEAA9F}"/>
              </a:ext>
            </a:extLst>
          </p:cNvPr>
          <p:cNvSpPr/>
          <p:nvPr/>
        </p:nvSpPr>
        <p:spPr>
          <a:xfrm>
            <a:off x="838200" y="2674953"/>
            <a:ext cx="29735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Digital technologies, transports and globalization allows products to be widely distributed (leveraged)</a:t>
            </a:r>
            <a:endParaRPr lang="nl-NL" sz="14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E113D-345A-4FBA-B87E-2B0A34F35000}"/>
              </a:ext>
            </a:extLst>
          </p:cNvPr>
          <p:cNvSpPr/>
          <p:nvPr/>
        </p:nvSpPr>
        <p:spPr>
          <a:xfrm>
            <a:off x="5472705" y="2674953"/>
            <a:ext cx="244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Knowledge increasingly concentrates as it becomes more complex</a:t>
            </a:r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48725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98DD1-380A-4EA2-BA2E-A7926BE7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15926" r="25833" b="18889"/>
          <a:stretch/>
        </p:blipFill>
        <p:spPr>
          <a:xfrm>
            <a:off x="2362200" y="-423"/>
            <a:ext cx="5257800" cy="514096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B6C384-C860-4A8D-966F-8CEF1C9D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Where are blockchain hubs? 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25FB7-4403-41C7-B5E9-E94655D4FCAC}"/>
              </a:ext>
            </a:extLst>
          </p:cNvPr>
          <p:cNvSpPr/>
          <p:nvPr/>
        </p:nvSpPr>
        <p:spPr>
          <a:xfrm>
            <a:off x="15241" y="4400550"/>
            <a:ext cx="2575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Balland, P.A (2022) – Chapter 14, SRIP report of the European Commission </a:t>
            </a:r>
          </a:p>
        </p:txBody>
      </p:sp>
    </p:spTree>
    <p:extLst>
      <p:ext uri="{BB962C8B-B14F-4D97-AF65-F5344CB8AC3E}">
        <p14:creationId xmlns:p14="http://schemas.microsoft.com/office/powerpoint/2010/main" val="125373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B6C384-C860-4A8D-966F-8CEF1C9D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Adding the layer of scientific capabilities</a:t>
            </a:r>
            <a:endParaRPr lang="nl-N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B7D9A-61E2-4533-B163-B81582F4A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4" t="7037" r="18333" b="11482"/>
          <a:stretch/>
        </p:blipFill>
        <p:spPr>
          <a:xfrm>
            <a:off x="685800" y="571500"/>
            <a:ext cx="5054138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EE65F-CF4B-410F-9246-332F1337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19150"/>
            <a:ext cx="3577937" cy="190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3B714A-5FE5-40BF-A1AC-A27CAD57C979}"/>
              </a:ext>
            </a:extLst>
          </p:cNvPr>
          <p:cNvSpPr/>
          <p:nvPr/>
        </p:nvSpPr>
        <p:spPr>
          <a:xfrm>
            <a:off x="281940" y="4610100"/>
            <a:ext cx="859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Balland, P.A. &amp; Boschma, R. (2022) Do scientific capabilities in specific domains matter for technological diversification in European regions?, Research Policy</a:t>
            </a:r>
            <a:endParaRPr lang="nl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Comment faire du droit à la science une réalité pour tout un chacun | UNESCO">
            <a:extLst>
              <a:ext uri="{FF2B5EF4-FFF2-40B4-BE49-F238E27FC236}">
                <a16:creationId xmlns:a16="http://schemas.microsoft.com/office/drawing/2014/main" id="{C1A1B159-EECF-4449-997C-D70ACA81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971800"/>
            <a:ext cx="2658687" cy="14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5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FC62A2-1C43-4F27-8021-DAE2F091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3873"/>
            <a:ext cx="6923855" cy="4594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ADA9B-9539-40EC-813D-5BE703573957}"/>
              </a:ext>
            </a:extLst>
          </p:cNvPr>
          <p:cNvSpPr txBox="1"/>
          <p:nvPr/>
        </p:nvSpPr>
        <p:spPr>
          <a:xfrm>
            <a:off x="-11545" y="4761073"/>
            <a:ext cx="915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Balland, P.A (2022) – Chapter 14, SRIP report of the European Commission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898B033-3D22-4309-AD8D-990B6F6EB317}"/>
              </a:ext>
            </a:extLst>
          </p:cNvPr>
          <p:cNvSpPr txBox="1">
            <a:spLocks/>
          </p:cNvSpPr>
          <p:nvPr/>
        </p:nvSpPr>
        <p:spPr bwMode="auto">
          <a:xfrm>
            <a:off x="4114800" y="219684"/>
            <a:ext cx="5600700" cy="59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Co-inventorship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1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41E1E-F3D4-B965-BA66-C9861D1D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199150"/>
            <a:ext cx="5943600" cy="48653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D43DF0-A784-F683-3276-6F17B492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8C761-0CFB-7233-EA1C-CAE244ADC3E3}"/>
              </a:ext>
            </a:extLst>
          </p:cNvPr>
          <p:cNvSpPr/>
          <p:nvPr/>
        </p:nvSpPr>
        <p:spPr>
          <a:xfrm>
            <a:off x="-76199" y="4781550"/>
            <a:ext cx="922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Bachtrögler-Unger, Balland, Boschma, Schwab (2023) – Bertelsmann Stiftung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D85DA34-DFC6-95F4-9691-ED752969AC0D}"/>
              </a:ext>
            </a:extLst>
          </p:cNvPr>
          <p:cNvSpPr txBox="1">
            <a:spLocks/>
          </p:cNvSpPr>
          <p:nvPr/>
        </p:nvSpPr>
        <p:spPr bwMode="auto">
          <a:xfrm>
            <a:off x="4114800" y="219684"/>
            <a:ext cx="5600700" cy="59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Co-inventorship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7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2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22DC7-D364-465E-B38F-620627B25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3" t="15926" r="25000" b="15926"/>
          <a:stretch/>
        </p:blipFill>
        <p:spPr>
          <a:xfrm>
            <a:off x="2438399" y="57150"/>
            <a:ext cx="5198165" cy="50875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473267-A679-4122-AEE6-26D075DB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Connect with complementary regions </a:t>
            </a:r>
            <a:endParaRPr lang="nl-NL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AD40538-5101-4C7D-82C3-401CE2438186}"/>
              </a:ext>
            </a:extLst>
          </p:cNvPr>
          <p:cNvSpPr txBox="1">
            <a:spLocks/>
          </p:cNvSpPr>
          <p:nvPr/>
        </p:nvSpPr>
        <p:spPr bwMode="auto">
          <a:xfrm>
            <a:off x="6019800" y="1762733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b="1" dirty="0">
                <a:solidFill>
                  <a:srgbClr val="3333B2"/>
                </a:solidFill>
              </a:rPr>
              <a:t>Complementarity levels in AI</a:t>
            </a:r>
            <a:endParaRPr lang="nl-NL" sz="2000" b="1" dirty="0">
              <a:solidFill>
                <a:srgbClr val="3333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86EBA-2154-4A1C-9D63-E5400E9A568E}"/>
              </a:ext>
            </a:extLst>
          </p:cNvPr>
          <p:cNvSpPr txBox="1"/>
          <p:nvPr/>
        </p:nvSpPr>
        <p:spPr>
          <a:xfrm>
            <a:off x="0" y="470535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Balland, P.A. and Boschma, R. (2021) Complementary Inter-Regional Linkages and Smart Specialization: an Empirical Study on European Regions, Regional Studies, 55 (6): 1059-1070.</a:t>
            </a:r>
            <a:endParaRPr lang="nl-NL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090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4D669-2F44-4766-9432-0392F92F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873"/>
            <a:ext cx="5410200" cy="4599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D5B79-7EDC-4570-8459-6B0B4F827078}"/>
              </a:ext>
            </a:extLst>
          </p:cNvPr>
          <p:cNvSpPr txBox="1"/>
          <p:nvPr/>
        </p:nvSpPr>
        <p:spPr>
          <a:xfrm>
            <a:off x="-11545" y="4761073"/>
            <a:ext cx="915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Balland, P.A., Boschma, R., and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Ravet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 J. (2019) - European Planning Studies, 27 (9)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F1ECBA6-CF73-430C-B192-49AACF4F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055" y="233116"/>
            <a:ext cx="3733800" cy="5715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H2020 collaborations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7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4801259" cy="33528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Industry 5.0, a transformative vision for Europe : governing </a:t>
            </a:r>
            <a:r>
              <a:rPr lang="en-US" b="1" dirty="0">
                <a:solidFill>
                  <a:srgbClr val="173E2A"/>
                </a:solidFill>
              </a:rPr>
              <a:t>systemic transformations</a:t>
            </a:r>
            <a:r>
              <a:rPr lang="en-US" dirty="0">
                <a:solidFill>
                  <a:srgbClr val="173E2A"/>
                </a:solidFill>
              </a:rPr>
              <a:t> </a:t>
            </a:r>
            <a:r>
              <a:rPr lang="en-US" dirty="0"/>
              <a:t>towards a sustainable industry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Global value chains : harnessing innovation to protect and transform the </a:t>
            </a:r>
            <a:r>
              <a:rPr lang="en-US" b="1" dirty="0">
                <a:solidFill>
                  <a:srgbClr val="173E2A"/>
                </a:solidFill>
              </a:rPr>
              <a:t>backbone</a:t>
            </a:r>
            <a:r>
              <a:rPr lang="en-US" dirty="0"/>
              <a:t> of global trade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Protect, prepare and transform Europe - Recovery and </a:t>
            </a:r>
            <a:r>
              <a:rPr lang="en-US" b="1" dirty="0">
                <a:solidFill>
                  <a:srgbClr val="173E2A"/>
                </a:solidFill>
              </a:rPr>
              <a:t>resilience</a:t>
            </a:r>
            <a:r>
              <a:rPr lang="en-US" dirty="0">
                <a:solidFill>
                  <a:srgbClr val="173E2A"/>
                </a:solidFill>
              </a:rPr>
              <a:t> </a:t>
            </a:r>
            <a:r>
              <a:rPr lang="en-US" dirty="0"/>
              <a:t>post COVID-19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95250"/>
            <a:ext cx="8991600" cy="66675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 thinking at ESIR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67ADB-BF72-1BE4-272E-F8FE19D7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59" y="666750"/>
            <a:ext cx="3809341" cy="278851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5DFA25A-3F16-B002-DB78-91685431B303}"/>
              </a:ext>
            </a:extLst>
          </p:cNvPr>
          <p:cNvSpPr txBox="1">
            <a:spLocks/>
          </p:cNvSpPr>
          <p:nvPr/>
        </p:nvSpPr>
        <p:spPr bwMode="auto">
          <a:xfrm>
            <a:off x="5708342" y="3927629"/>
            <a:ext cx="3124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b="1" dirty="0">
                <a:solidFill>
                  <a:srgbClr val="173E2A"/>
                </a:solidFill>
              </a:rPr>
              <a:t>Unpacking tensions</a:t>
            </a:r>
            <a:endParaRPr lang="nl-NL" b="1" dirty="0">
              <a:solidFill>
                <a:srgbClr val="173E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12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C96F0-069E-C4FF-6C8E-8B4180A7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" y="971549"/>
            <a:ext cx="3852530" cy="3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C99BF-5D21-F38A-4C51-A7B66BEE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24" y="971550"/>
            <a:ext cx="5028685" cy="326423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F3D5AC1-99FE-A2D3-EB53-1225D39D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95250"/>
            <a:ext cx="8991600" cy="66675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Software &amp; open data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3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Paradigm shift from </a:t>
            </a:r>
            <a:r>
              <a:rPr lang="en-US" i="1" dirty="0"/>
              <a:t>isolated characteristics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systemic interactions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1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Paradigm shift from </a:t>
            </a:r>
            <a:r>
              <a:rPr lang="en-US" i="1" dirty="0"/>
              <a:t>isolated characteristics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systemic interactions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-&gt; </a:t>
            </a:r>
            <a:r>
              <a:rPr lang="en-US" sz="1800" dirty="0"/>
              <a:t>To understand emerging patterns of growth, regional evolution, 	technological change, inequality, sustainability…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D9ABA-5119-4524-8CA8-A1E869F36E29}"/>
              </a:ext>
            </a:extLst>
          </p:cNvPr>
          <p:cNvSpPr/>
          <p:nvPr/>
        </p:nvSpPr>
        <p:spPr>
          <a:xfrm>
            <a:off x="762000" y="2647950"/>
            <a:ext cx="7848600" cy="685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10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Paradigm shift from </a:t>
            </a:r>
            <a:r>
              <a:rPr lang="en-US" i="1" dirty="0"/>
              <a:t>isolated characteristics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systemic interactions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-&gt; </a:t>
            </a:r>
            <a:r>
              <a:rPr lang="en-US" sz="1800" dirty="0"/>
              <a:t>To understand emerging patterns of growth, regional evolution, 	technological change, inequality, sustainability…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produces useful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heuristics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metrics</a:t>
            </a:r>
            <a:r>
              <a:rPr lang="en-US" dirty="0"/>
              <a:t> to make better business and policy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D9ABA-5119-4524-8CA8-A1E869F36E29}"/>
              </a:ext>
            </a:extLst>
          </p:cNvPr>
          <p:cNvSpPr/>
          <p:nvPr/>
        </p:nvSpPr>
        <p:spPr>
          <a:xfrm>
            <a:off x="762000" y="2647950"/>
            <a:ext cx="7848600" cy="685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46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220744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389382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Founding parents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Jane Jacobs - Wikipedia">
            <a:extLst>
              <a:ext uri="{FF2B5EF4-FFF2-40B4-BE49-F238E27FC236}">
                <a16:creationId xmlns:a16="http://schemas.microsoft.com/office/drawing/2014/main" id="{2155FEC4-375A-4299-A5E2-E0A5D12A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8808"/>
            <a:ext cx="2094171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am Smith Institute - Adam Smith Institute">
            <a:extLst>
              <a:ext uri="{FF2B5EF4-FFF2-40B4-BE49-F238E27FC236}">
                <a16:creationId xmlns:a16="http://schemas.microsoft.com/office/drawing/2014/main" id="{A7B12495-3134-40E0-8376-C24BC5E4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08" y="142795"/>
            <a:ext cx="3582709" cy="24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lexity Explorer">
            <a:extLst>
              <a:ext uri="{FF2B5EF4-FFF2-40B4-BE49-F238E27FC236}">
                <a16:creationId xmlns:a16="http://schemas.microsoft.com/office/drawing/2014/main" id="{5ACCED44-841F-470B-A1E0-D3D1DBF3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1994"/>
            <a:ext cx="3233738" cy="2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o is Ricardo Hausmann? - YouTube">
            <a:extLst>
              <a:ext uri="{FF2B5EF4-FFF2-40B4-BE49-F238E27FC236}">
                <a16:creationId xmlns:a16="http://schemas.microsoft.com/office/drawing/2014/main" id="{60B55A72-3913-4B62-B10D-8940947C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7" y="2823093"/>
            <a:ext cx="3776133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473B0C-12B1-4D9A-81B9-D93E0C7538A2}"/>
              </a:ext>
            </a:extLst>
          </p:cNvPr>
          <p:cNvSpPr/>
          <p:nvPr/>
        </p:nvSpPr>
        <p:spPr>
          <a:xfrm>
            <a:off x="2468583" y="728690"/>
            <a:ext cx="248441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Books by Warren Weaver | Book Depository">
            <a:extLst>
              <a:ext uri="{FF2B5EF4-FFF2-40B4-BE49-F238E27FC236}">
                <a16:creationId xmlns:a16="http://schemas.microsoft.com/office/drawing/2014/main" id="{F5833DE4-6C3B-468C-B9C4-250F2CFD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17" y="2761712"/>
            <a:ext cx="803966" cy="12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etworks">
            <a:extLst>
              <a:ext uri="{FF2B5EF4-FFF2-40B4-BE49-F238E27FC236}">
                <a16:creationId xmlns:a16="http://schemas.microsoft.com/office/drawing/2014/main" id="{D1C1ABB4-89A3-424A-98C6-534DB6AF4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8" t="6038"/>
          <a:stretch/>
        </p:blipFill>
        <p:spPr bwMode="auto">
          <a:xfrm flipH="1">
            <a:off x="4131915" y="4019550"/>
            <a:ext cx="821083" cy="10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C76D4-8631-6DE5-68E8-609D39A23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783107"/>
            <a:ext cx="1945573" cy="17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1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4B21A-1D5D-4F32-92F9-E8BA74F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2"/>
          <a:stretch/>
        </p:blipFill>
        <p:spPr>
          <a:xfrm>
            <a:off x="5181600" y="0"/>
            <a:ext cx="3609123" cy="499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BFD20-7374-4BA7-9318-85898849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4" y="752475"/>
            <a:ext cx="4424306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E0AD2-254D-4E22-BCA9-A037AC3F2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14"/>
          <a:stretch/>
        </p:blipFill>
        <p:spPr>
          <a:xfrm>
            <a:off x="228600" y="2800350"/>
            <a:ext cx="4343400" cy="1256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04FC9-AA01-4E1A-BAA6-31B9C5D5F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3" y="4057113"/>
            <a:ext cx="4572000" cy="99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DD8E5-EC86-4A59-99C0-9EE0606A6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742950"/>
            <a:ext cx="1385179" cy="47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FE1F5F-9FAB-4C92-9870-8B301AA9B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1238249"/>
            <a:ext cx="1457098" cy="2667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4541520" cy="1828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457200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Recent reads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3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Complexity is a wealth generator </a:t>
            </a:r>
            <a:endParaRPr lang="nl-NL" sz="2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 descr="The building blocks of economic complexity | PNAS">
            <a:extLst>
              <a:ext uri="{FF2B5EF4-FFF2-40B4-BE49-F238E27FC236}">
                <a16:creationId xmlns:a16="http://schemas.microsoft.com/office/drawing/2014/main" id="{573870AB-EDBB-4646-A18E-059CCBB175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9150"/>
            <a:ext cx="2950464" cy="413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F86328B-AAFE-4913-AA36-AF0C0D2AA06D}"/>
              </a:ext>
            </a:extLst>
          </p:cNvPr>
          <p:cNvSpPr txBox="1">
            <a:spLocks/>
          </p:cNvSpPr>
          <p:nvPr/>
        </p:nvSpPr>
        <p:spPr bwMode="auto">
          <a:xfrm>
            <a:off x="3581400" y="1352550"/>
            <a:ext cx="5181600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Economic complexity of a country/city is a strong predictor of its future growth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Adam Smith outlined the power of connections and the fact that they were hidden (‘invisible hand’)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Trade and division of labor are very efficient ways to organize the economy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New technologies and globalization allow for a deeper division of knowledge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sz="1600" dirty="0"/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nl-NL" sz="16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350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1349</Words>
  <Application>Microsoft Office PowerPoint</Application>
  <PresentationFormat>On-screen Show (16:9)</PresentationFormat>
  <Paragraphs>134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Comic Sans MS</vt:lpstr>
      <vt:lpstr>Roboto</vt:lpstr>
      <vt:lpstr>Verdana</vt:lpstr>
      <vt:lpstr>Beamer</vt:lpstr>
      <vt:lpstr>PowerPoint Presentation</vt:lpstr>
      <vt:lpstr>The Century of Complexity</vt:lpstr>
      <vt:lpstr>What is Economic Complexity?</vt:lpstr>
      <vt:lpstr>What is Economic Complexity?</vt:lpstr>
      <vt:lpstr>What is Economic Complexity?</vt:lpstr>
      <vt:lpstr>What is Economic Complexity?</vt:lpstr>
      <vt:lpstr>Founding parents </vt:lpstr>
      <vt:lpstr>Recent reads</vt:lpstr>
      <vt:lpstr>Complexity is a wealth generator </vt:lpstr>
      <vt:lpstr>Complex systems are highly unequal</vt:lpstr>
      <vt:lpstr>The product                                               space </vt:lpstr>
      <vt:lpstr>The technology                                           space </vt:lpstr>
      <vt:lpstr>US knowledge space prior to the AI revolution</vt:lpstr>
      <vt:lpstr>EU knowledge space prior to the AI revolution</vt:lpstr>
      <vt:lpstr>The principle of relatedness</vt:lpstr>
      <vt:lpstr>PowerPoint Presentation</vt:lpstr>
      <vt:lpstr>Smart Investment Framework</vt:lpstr>
      <vt:lpstr>The case of the Toulouse region</vt:lpstr>
      <vt:lpstr>PowerPoint Presentation</vt:lpstr>
      <vt:lpstr>PowerPoint Presentation</vt:lpstr>
      <vt:lpstr>Complex activities concentrate in large cities</vt:lpstr>
      <vt:lpstr>Complex activities concentrate in large cities</vt:lpstr>
      <vt:lpstr>Complex activities concentrate in large cities</vt:lpstr>
      <vt:lpstr>Complex activities concentrate in large cities</vt:lpstr>
      <vt:lpstr>PowerPoint Presentation</vt:lpstr>
      <vt:lpstr>Where are blockchain hubs? </vt:lpstr>
      <vt:lpstr>Adding the layer of scientific capabilities</vt:lpstr>
      <vt:lpstr>PowerPoint Presentation</vt:lpstr>
      <vt:lpstr>PowerPoint Presentation</vt:lpstr>
      <vt:lpstr>Connect with complementary regions </vt:lpstr>
      <vt:lpstr>H2020 collaborations</vt:lpstr>
      <vt:lpstr>System thinking at ESIR</vt:lpstr>
      <vt:lpstr>Software &amp; open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2023-09-28T12:32:02Z</dcterms:modified>
</cp:coreProperties>
</file>